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4EA166-32C9-472E-AF47-E5BE424EB89D}" v="1" dt="2022-10-01T08:56:55.378"/>
    <p1510:client id="{1AAFD198-031F-43D2-B1FB-2EE6BBB998A3}" v="190" dt="2022-10-01T08:51:28.950"/>
    <p1510:client id="{E94A5E54-109D-4623-B793-6C8C50ED4A73}" v="188" dt="2022-10-01T07:54:26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01.10.2022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01.10.2022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01.10.2022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01.10.2022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01.10.2022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01.10.2022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01.10.2022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яблоко, еда, фрукт, зеленый&#10;&#10;Автоматически созданное описание">
            <a:extLst>
              <a:ext uri="{FF2B5EF4-FFF2-40B4-BE49-F238E27FC236}">
                <a16:creationId xmlns:a16="http://schemas.microsoft.com/office/drawing/2014/main" id="{990DDBD0-0F0B-BA41-5928-F0F0584FB2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8" r="1" b="5943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139925-39F2-40E0-5586-5102EE396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  <a:cs typeface="Calibri Light"/>
              </a:rPr>
              <a:t>Что такое яблоко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7F988-3D92-5C33-5888-F26F0295E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379979"/>
            <a:ext cx="3874685" cy="31863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1300">
                <a:solidFill>
                  <a:schemeClr val="bg1"/>
                </a:solidFill>
                <a:ea typeface="+mn-lt"/>
                <a:cs typeface="+mn-lt"/>
              </a:rPr>
              <a:t>Сочный плод яблони, который употребляется в пищу в свежем и запеченном виде, служит сырьём в кулинарии и для приготовления напитков. Наибольшее распространение получила яблоня домашняя, реже выращивают яблоню сливолистную. Размер красных, зелёных или жёлтых шаровидных плодов 5-13 см в диаметре. Происходит из Центральной Азии, где до сих пор произрастает дикорастущий предок яблони домашней - яблоня Сиверса. На сегодняшний день существует множество сортов этого вида яблони, произрастающих в различных климатических условиях. По времени созревания отличают летние, осенние и зимние сорта, более поздние сорта отличаются хорошей стойкостью. </a:t>
            </a:r>
            <a:endParaRPr lang="ru-RU" sz="1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7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5" descr="Изображение выглядит как фрукт, внутренний, вишня, свежий&#10;&#10;Автоматически созданное описание">
            <a:extLst>
              <a:ext uri="{FF2B5EF4-FFF2-40B4-BE49-F238E27FC236}">
                <a16:creationId xmlns:a16="http://schemas.microsoft.com/office/drawing/2014/main" id="{F992EE93-30DD-966D-6353-79E156EC1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" r="3490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77B0-6484-A742-0053-7111933F8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ru-RU" sz="4000">
                <a:cs typeface="Calibri Light"/>
              </a:rPr>
              <a:t>Сколько может храниться яблоко.</a:t>
            </a:r>
            <a:endParaRPr lang="ru-RU" sz="40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DFC0AF-4BF6-6FF1-DA39-3AC3A43A6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1700">
                <a:ea typeface="+mn-lt"/>
                <a:cs typeface="+mn-lt"/>
              </a:rPr>
              <a:t>Как долго будет храниться яблоко, зависит от условий хранения, от того, правильно ли садовод снимал яблоко с дерева, от степени зрелости фрукта и его качества, но главное – от лежкости. Все группы сортов характеризуются разной лежкостью:</a:t>
            </a:r>
            <a:endParaRPr lang="ru-RU" sz="1700">
              <a:cs typeface="Calibri" panose="020F0502020204030204"/>
            </a:endParaRPr>
          </a:p>
          <a:p>
            <a:r>
              <a:rPr lang="ru-RU" sz="1700">
                <a:ea typeface="+mn-lt"/>
                <a:cs typeface="+mn-lt"/>
              </a:rPr>
              <a:t>летние сорта – не более 3 недель (некоторые начинают портиться уже через неделю)</a:t>
            </a:r>
            <a:endParaRPr lang="ru-RU" sz="1700"/>
          </a:p>
          <a:p>
            <a:r>
              <a:rPr lang="ru-RU" sz="1700">
                <a:ea typeface="+mn-lt"/>
                <a:cs typeface="+mn-lt"/>
              </a:rPr>
              <a:t>осенние сорта – 1-2 месяца</a:t>
            </a:r>
            <a:endParaRPr lang="ru-RU" sz="1700"/>
          </a:p>
          <a:p>
            <a:r>
              <a:rPr lang="ru-RU" sz="1700">
                <a:ea typeface="+mn-lt"/>
                <a:cs typeface="+mn-lt"/>
              </a:rPr>
              <a:t>зимние сорта – от трех месяцев до нового урожая</a:t>
            </a:r>
            <a:endParaRPr lang="ru-RU" sz="1700"/>
          </a:p>
          <a:p>
            <a:endParaRPr lang="ru-RU" sz="17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79603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264BFD-360D-430E-B593-7BC0D00FB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538145-ACBA-40C0-AFBD-DE742723D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6" cy="6858000"/>
            <a:chOff x="1" y="0"/>
            <a:chExt cx="12191996" cy="6858000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C364C-F083-0A60-7E5A-87129347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4516505" cy="1492132"/>
          </a:xfrm>
        </p:spPr>
        <p:txBody>
          <a:bodyPr anchor="t">
            <a:normAutofit/>
          </a:bodyPr>
          <a:lstStyle/>
          <a:p>
            <a:r>
              <a:rPr lang="ru-RU" dirty="0">
                <a:cs typeface="Calibri Light"/>
              </a:rPr>
              <a:t>Какие витамины есть в яблоке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C9AD86-245D-8AD2-AEC7-020EE2479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2" y="2286001"/>
            <a:ext cx="4389998" cy="3844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2000" b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Яблоки</a:t>
            </a:r>
            <a:r>
              <a:rPr lang="ru-RU" sz="20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 содержат жирорастворимые </a:t>
            </a:r>
            <a:r>
              <a:rPr lang="ru-RU" sz="2000" b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витамины</a:t>
            </a:r>
            <a:r>
              <a:rPr lang="ru-RU" sz="20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 (A, бета-каротин, E и K), водорастворимые </a:t>
            </a:r>
            <a:r>
              <a:rPr lang="ru-RU" sz="2000" b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витамины</a:t>
            </a:r>
            <a:r>
              <a:rPr lang="ru-RU" sz="20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 (C, B1, B2, B3 (PP), B4, B5, B6 и B9), а также макро- и микроэлементы (минералы).</a:t>
            </a:r>
            <a:endParaRPr lang="ru-RU" sz="2000">
              <a:solidFill>
                <a:schemeClr val="tx1">
                  <a:alpha val="60000"/>
                </a:schemeClr>
              </a:solidFill>
              <a:cs typeface="Calibri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49C1C3-EBDE-4C27-BD12-A6AE40A4D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7375" y="0"/>
            <a:ext cx="6404625" cy="6373368"/>
          </a:xfrm>
          <a:custGeom>
            <a:avLst/>
            <a:gdLst>
              <a:gd name="connsiteX0" fmla="*/ 353272 w 6404625"/>
              <a:gd name="connsiteY0" fmla="*/ 0 h 6373368"/>
              <a:gd name="connsiteX1" fmla="*/ 6404625 w 6404625"/>
              <a:gd name="connsiteY1" fmla="*/ 0 h 6373368"/>
              <a:gd name="connsiteX2" fmla="*/ 6404625 w 6404625"/>
              <a:gd name="connsiteY2" fmla="*/ 6008204 h 6373368"/>
              <a:gd name="connsiteX3" fmla="*/ 6374459 w 6404625"/>
              <a:gd name="connsiteY3" fmla="*/ 6023890 h 6373368"/>
              <a:gd name="connsiteX4" fmla="*/ 6290584 w 6404625"/>
              <a:gd name="connsiteY4" fmla="*/ 6049055 h 6373368"/>
              <a:gd name="connsiteX5" fmla="*/ 6203913 w 6404625"/>
              <a:gd name="connsiteY5" fmla="*/ 6060237 h 6373368"/>
              <a:gd name="connsiteX6" fmla="*/ 6114448 w 6404625"/>
              <a:gd name="connsiteY6" fmla="*/ 6063033 h 6373368"/>
              <a:gd name="connsiteX7" fmla="*/ 6019391 w 6404625"/>
              <a:gd name="connsiteY7" fmla="*/ 6054644 h 6373368"/>
              <a:gd name="connsiteX8" fmla="*/ 5924332 w 6404625"/>
              <a:gd name="connsiteY8" fmla="*/ 6043462 h 6373368"/>
              <a:gd name="connsiteX9" fmla="*/ 5829275 w 6404625"/>
              <a:gd name="connsiteY9" fmla="*/ 6029482 h 6373368"/>
              <a:gd name="connsiteX10" fmla="*/ 5734216 w 6404625"/>
              <a:gd name="connsiteY10" fmla="*/ 6018300 h 6373368"/>
              <a:gd name="connsiteX11" fmla="*/ 5639159 w 6404625"/>
              <a:gd name="connsiteY11" fmla="*/ 6012708 h 6373368"/>
              <a:gd name="connsiteX12" fmla="*/ 5546898 w 6404625"/>
              <a:gd name="connsiteY12" fmla="*/ 6012708 h 6373368"/>
              <a:gd name="connsiteX13" fmla="*/ 5460227 w 6404625"/>
              <a:gd name="connsiteY13" fmla="*/ 6023890 h 6373368"/>
              <a:gd name="connsiteX14" fmla="*/ 5370760 w 6404625"/>
              <a:gd name="connsiteY14" fmla="*/ 6046258 h 6373368"/>
              <a:gd name="connsiteX15" fmla="*/ 5289681 w 6404625"/>
              <a:gd name="connsiteY15" fmla="*/ 6079807 h 6373368"/>
              <a:gd name="connsiteX16" fmla="*/ 5205808 w 6404625"/>
              <a:gd name="connsiteY16" fmla="*/ 6124541 h 6373368"/>
              <a:gd name="connsiteX17" fmla="*/ 5121933 w 6404625"/>
              <a:gd name="connsiteY17" fmla="*/ 6169276 h 6373368"/>
              <a:gd name="connsiteX18" fmla="*/ 5038061 w 6404625"/>
              <a:gd name="connsiteY18" fmla="*/ 6219598 h 6373368"/>
              <a:gd name="connsiteX19" fmla="*/ 4956981 w 6404625"/>
              <a:gd name="connsiteY19" fmla="*/ 6267129 h 6373368"/>
              <a:gd name="connsiteX20" fmla="*/ 4870311 w 6404625"/>
              <a:gd name="connsiteY20" fmla="*/ 6309065 h 6373368"/>
              <a:gd name="connsiteX21" fmla="*/ 4786435 w 6404625"/>
              <a:gd name="connsiteY21" fmla="*/ 6342614 h 6373368"/>
              <a:gd name="connsiteX22" fmla="*/ 4699765 w 6404625"/>
              <a:gd name="connsiteY22" fmla="*/ 6364982 h 6373368"/>
              <a:gd name="connsiteX23" fmla="*/ 4610299 w 6404625"/>
              <a:gd name="connsiteY23" fmla="*/ 6373368 h 6373368"/>
              <a:gd name="connsiteX24" fmla="*/ 4520833 w 6404625"/>
              <a:gd name="connsiteY24" fmla="*/ 6364982 h 6373368"/>
              <a:gd name="connsiteX25" fmla="*/ 4434163 w 6404625"/>
              <a:gd name="connsiteY25" fmla="*/ 6342614 h 6373368"/>
              <a:gd name="connsiteX26" fmla="*/ 4350289 w 6404625"/>
              <a:gd name="connsiteY26" fmla="*/ 6309065 h 6373368"/>
              <a:gd name="connsiteX27" fmla="*/ 4263617 w 6404625"/>
              <a:gd name="connsiteY27" fmla="*/ 6267129 h 6373368"/>
              <a:gd name="connsiteX28" fmla="*/ 4182539 w 6404625"/>
              <a:gd name="connsiteY28" fmla="*/ 6219598 h 6373368"/>
              <a:gd name="connsiteX29" fmla="*/ 4098666 w 6404625"/>
              <a:gd name="connsiteY29" fmla="*/ 6169276 h 6373368"/>
              <a:gd name="connsiteX30" fmla="*/ 4014791 w 6404625"/>
              <a:gd name="connsiteY30" fmla="*/ 6124541 h 6373368"/>
              <a:gd name="connsiteX31" fmla="*/ 3930916 w 6404625"/>
              <a:gd name="connsiteY31" fmla="*/ 6079807 h 6373368"/>
              <a:gd name="connsiteX32" fmla="*/ 3847041 w 6404625"/>
              <a:gd name="connsiteY32" fmla="*/ 6046258 h 6373368"/>
              <a:gd name="connsiteX33" fmla="*/ 3760372 w 6404625"/>
              <a:gd name="connsiteY33" fmla="*/ 6023890 h 6373368"/>
              <a:gd name="connsiteX34" fmla="*/ 3673701 w 6404625"/>
              <a:gd name="connsiteY34" fmla="*/ 6012708 h 6373368"/>
              <a:gd name="connsiteX35" fmla="*/ 3581438 w 6404625"/>
              <a:gd name="connsiteY35" fmla="*/ 6012708 h 6373368"/>
              <a:gd name="connsiteX36" fmla="*/ 3486381 w 6404625"/>
              <a:gd name="connsiteY36" fmla="*/ 6018300 h 6373368"/>
              <a:gd name="connsiteX37" fmla="*/ 3391322 w 6404625"/>
              <a:gd name="connsiteY37" fmla="*/ 6029482 h 6373368"/>
              <a:gd name="connsiteX38" fmla="*/ 3296265 w 6404625"/>
              <a:gd name="connsiteY38" fmla="*/ 6043462 h 6373368"/>
              <a:gd name="connsiteX39" fmla="*/ 3201210 w 6404625"/>
              <a:gd name="connsiteY39" fmla="*/ 6054644 h 6373368"/>
              <a:gd name="connsiteX40" fmla="*/ 3106151 w 6404625"/>
              <a:gd name="connsiteY40" fmla="*/ 6063033 h 6373368"/>
              <a:gd name="connsiteX41" fmla="*/ 3016684 w 6404625"/>
              <a:gd name="connsiteY41" fmla="*/ 6060237 h 6373368"/>
              <a:gd name="connsiteX42" fmla="*/ 2930015 w 6404625"/>
              <a:gd name="connsiteY42" fmla="*/ 6049055 h 6373368"/>
              <a:gd name="connsiteX43" fmla="*/ 2846140 w 6404625"/>
              <a:gd name="connsiteY43" fmla="*/ 6023890 h 6373368"/>
              <a:gd name="connsiteX44" fmla="*/ 2776243 w 6404625"/>
              <a:gd name="connsiteY44" fmla="*/ 5987546 h 6373368"/>
              <a:gd name="connsiteX45" fmla="*/ 2709145 w 6404625"/>
              <a:gd name="connsiteY45" fmla="*/ 5940017 h 6373368"/>
              <a:gd name="connsiteX46" fmla="*/ 2650432 w 6404625"/>
              <a:gd name="connsiteY46" fmla="*/ 5884101 h 6373368"/>
              <a:gd name="connsiteX47" fmla="*/ 2591719 w 6404625"/>
              <a:gd name="connsiteY47" fmla="*/ 5819798 h 6373368"/>
              <a:gd name="connsiteX48" fmla="*/ 2538599 w 6404625"/>
              <a:gd name="connsiteY48" fmla="*/ 5752697 h 6373368"/>
              <a:gd name="connsiteX49" fmla="*/ 2485480 w 6404625"/>
              <a:gd name="connsiteY49" fmla="*/ 5682802 h 6373368"/>
              <a:gd name="connsiteX50" fmla="*/ 2432360 w 6404625"/>
              <a:gd name="connsiteY50" fmla="*/ 5612908 h 6373368"/>
              <a:gd name="connsiteX51" fmla="*/ 2379237 w 6404625"/>
              <a:gd name="connsiteY51" fmla="*/ 5545809 h 6373368"/>
              <a:gd name="connsiteX52" fmla="*/ 2323320 w 6404625"/>
              <a:gd name="connsiteY52" fmla="*/ 5481502 h 6373368"/>
              <a:gd name="connsiteX53" fmla="*/ 2259018 w 6404625"/>
              <a:gd name="connsiteY53" fmla="*/ 5425586 h 6373368"/>
              <a:gd name="connsiteX54" fmla="*/ 2197511 w 6404625"/>
              <a:gd name="connsiteY54" fmla="*/ 5375263 h 6373368"/>
              <a:gd name="connsiteX55" fmla="*/ 2127614 w 6404625"/>
              <a:gd name="connsiteY55" fmla="*/ 5336121 h 6373368"/>
              <a:gd name="connsiteX56" fmla="*/ 2052128 w 6404625"/>
              <a:gd name="connsiteY56" fmla="*/ 5302573 h 6373368"/>
              <a:gd name="connsiteX57" fmla="*/ 1971049 w 6404625"/>
              <a:gd name="connsiteY57" fmla="*/ 5274612 h 6373368"/>
              <a:gd name="connsiteX58" fmla="*/ 1887176 w 6404625"/>
              <a:gd name="connsiteY58" fmla="*/ 5249450 h 6373368"/>
              <a:gd name="connsiteX59" fmla="*/ 1803301 w 6404625"/>
              <a:gd name="connsiteY59" fmla="*/ 5227084 h 6373368"/>
              <a:gd name="connsiteX60" fmla="*/ 1716630 w 6404625"/>
              <a:gd name="connsiteY60" fmla="*/ 5204720 h 6373368"/>
              <a:gd name="connsiteX61" fmla="*/ 1635551 w 6404625"/>
              <a:gd name="connsiteY61" fmla="*/ 5179557 h 6373368"/>
              <a:gd name="connsiteX62" fmla="*/ 1554473 w 6404625"/>
              <a:gd name="connsiteY62" fmla="*/ 5151597 h 6373368"/>
              <a:gd name="connsiteX63" fmla="*/ 1478988 w 6404625"/>
              <a:gd name="connsiteY63" fmla="*/ 5118049 h 6373368"/>
              <a:gd name="connsiteX64" fmla="*/ 1411887 w 6404625"/>
              <a:gd name="connsiteY64" fmla="*/ 5076112 h 6373368"/>
              <a:gd name="connsiteX65" fmla="*/ 1350380 w 6404625"/>
              <a:gd name="connsiteY65" fmla="*/ 5025785 h 6373368"/>
              <a:gd name="connsiteX66" fmla="*/ 1300053 w 6404625"/>
              <a:gd name="connsiteY66" fmla="*/ 4964279 h 6373368"/>
              <a:gd name="connsiteX67" fmla="*/ 1258117 w 6404625"/>
              <a:gd name="connsiteY67" fmla="*/ 4897178 h 6373368"/>
              <a:gd name="connsiteX68" fmla="*/ 1224567 w 6404625"/>
              <a:gd name="connsiteY68" fmla="*/ 4821691 h 6373368"/>
              <a:gd name="connsiteX69" fmla="*/ 1196609 w 6404625"/>
              <a:gd name="connsiteY69" fmla="*/ 4740614 h 6373368"/>
              <a:gd name="connsiteX70" fmla="*/ 1171447 w 6404625"/>
              <a:gd name="connsiteY70" fmla="*/ 4659533 h 6373368"/>
              <a:gd name="connsiteX71" fmla="*/ 1149080 w 6404625"/>
              <a:gd name="connsiteY71" fmla="*/ 4572865 h 6373368"/>
              <a:gd name="connsiteX72" fmla="*/ 1126714 w 6404625"/>
              <a:gd name="connsiteY72" fmla="*/ 4488990 h 6373368"/>
              <a:gd name="connsiteX73" fmla="*/ 1101552 w 6404625"/>
              <a:gd name="connsiteY73" fmla="*/ 4405115 h 6373368"/>
              <a:gd name="connsiteX74" fmla="*/ 1073593 w 6404625"/>
              <a:gd name="connsiteY74" fmla="*/ 4324036 h 6373368"/>
              <a:gd name="connsiteX75" fmla="*/ 1040045 w 6404625"/>
              <a:gd name="connsiteY75" fmla="*/ 4248549 h 6373368"/>
              <a:gd name="connsiteX76" fmla="*/ 1000902 w 6404625"/>
              <a:gd name="connsiteY76" fmla="*/ 4178654 h 6373368"/>
              <a:gd name="connsiteX77" fmla="*/ 950576 w 6404625"/>
              <a:gd name="connsiteY77" fmla="*/ 4117146 h 6373368"/>
              <a:gd name="connsiteX78" fmla="*/ 894659 w 6404625"/>
              <a:gd name="connsiteY78" fmla="*/ 4052841 h 6373368"/>
              <a:gd name="connsiteX79" fmla="*/ 830356 w 6404625"/>
              <a:gd name="connsiteY79" fmla="*/ 3996926 h 6373368"/>
              <a:gd name="connsiteX80" fmla="*/ 760460 w 6404625"/>
              <a:gd name="connsiteY80" fmla="*/ 3943806 h 6373368"/>
              <a:gd name="connsiteX81" fmla="*/ 690567 w 6404625"/>
              <a:gd name="connsiteY81" fmla="*/ 3890685 h 6373368"/>
              <a:gd name="connsiteX82" fmla="*/ 620671 w 6404625"/>
              <a:gd name="connsiteY82" fmla="*/ 3837564 h 6373368"/>
              <a:gd name="connsiteX83" fmla="*/ 553571 w 6404625"/>
              <a:gd name="connsiteY83" fmla="*/ 3784444 h 6373368"/>
              <a:gd name="connsiteX84" fmla="*/ 489269 w 6404625"/>
              <a:gd name="connsiteY84" fmla="*/ 3725731 h 6373368"/>
              <a:gd name="connsiteX85" fmla="*/ 433350 w 6404625"/>
              <a:gd name="connsiteY85" fmla="*/ 3667021 h 6373368"/>
              <a:gd name="connsiteX86" fmla="*/ 385824 w 6404625"/>
              <a:gd name="connsiteY86" fmla="*/ 3599922 h 6373368"/>
              <a:gd name="connsiteX87" fmla="*/ 349477 w 6404625"/>
              <a:gd name="connsiteY87" fmla="*/ 3530025 h 6373368"/>
              <a:gd name="connsiteX88" fmla="*/ 324315 w 6404625"/>
              <a:gd name="connsiteY88" fmla="*/ 3446150 h 6373368"/>
              <a:gd name="connsiteX89" fmla="*/ 313131 w 6404625"/>
              <a:gd name="connsiteY89" fmla="*/ 3359479 h 6373368"/>
              <a:gd name="connsiteX90" fmla="*/ 310335 w 6404625"/>
              <a:gd name="connsiteY90" fmla="*/ 3270014 h 6373368"/>
              <a:gd name="connsiteX91" fmla="*/ 318723 w 6404625"/>
              <a:gd name="connsiteY91" fmla="*/ 3174955 h 6373368"/>
              <a:gd name="connsiteX92" fmla="*/ 329907 w 6404625"/>
              <a:gd name="connsiteY92" fmla="*/ 3079898 h 6373368"/>
              <a:gd name="connsiteX93" fmla="*/ 343885 w 6404625"/>
              <a:gd name="connsiteY93" fmla="*/ 2984841 h 6373368"/>
              <a:gd name="connsiteX94" fmla="*/ 355069 w 6404625"/>
              <a:gd name="connsiteY94" fmla="*/ 2889784 h 6373368"/>
              <a:gd name="connsiteX95" fmla="*/ 360659 w 6404625"/>
              <a:gd name="connsiteY95" fmla="*/ 2794725 h 6373368"/>
              <a:gd name="connsiteX96" fmla="*/ 360659 w 6404625"/>
              <a:gd name="connsiteY96" fmla="*/ 2702464 h 6373368"/>
              <a:gd name="connsiteX97" fmla="*/ 349477 w 6404625"/>
              <a:gd name="connsiteY97" fmla="*/ 2615793 h 6373368"/>
              <a:gd name="connsiteX98" fmla="*/ 327111 w 6404625"/>
              <a:gd name="connsiteY98" fmla="*/ 2529122 h 6373368"/>
              <a:gd name="connsiteX99" fmla="*/ 293561 w 6404625"/>
              <a:gd name="connsiteY99" fmla="*/ 2448045 h 6373368"/>
              <a:gd name="connsiteX100" fmla="*/ 251625 w 6404625"/>
              <a:gd name="connsiteY100" fmla="*/ 2364170 h 6373368"/>
              <a:gd name="connsiteX101" fmla="*/ 204096 w 6404625"/>
              <a:gd name="connsiteY101" fmla="*/ 2280295 h 6373368"/>
              <a:gd name="connsiteX102" fmla="*/ 153769 w 6404625"/>
              <a:gd name="connsiteY102" fmla="*/ 2196423 h 6373368"/>
              <a:gd name="connsiteX103" fmla="*/ 106240 w 6404625"/>
              <a:gd name="connsiteY103" fmla="*/ 2115344 h 6373368"/>
              <a:gd name="connsiteX104" fmla="*/ 64305 w 6404625"/>
              <a:gd name="connsiteY104" fmla="*/ 2028673 h 6373368"/>
              <a:gd name="connsiteX105" fmla="*/ 30754 w 6404625"/>
              <a:gd name="connsiteY105" fmla="*/ 1944798 h 6373368"/>
              <a:gd name="connsiteX106" fmla="*/ 8387 w 6404625"/>
              <a:gd name="connsiteY106" fmla="*/ 1858129 h 6373368"/>
              <a:gd name="connsiteX107" fmla="*/ 0 w 6404625"/>
              <a:gd name="connsiteY107" fmla="*/ 1768662 h 6373368"/>
              <a:gd name="connsiteX108" fmla="*/ 8387 w 6404625"/>
              <a:gd name="connsiteY108" fmla="*/ 1679195 h 6373368"/>
              <a:gd name="connsiteX109" fmla="*/ 30754 w 6404625"/>
              <a:gd name="connsiteY109" fmla="*/ 1592526 h 6373368"/>
              <a:gd name="connsiteX110" fmla="*/ 64305 w 6404625"/>
              <a:gd name="connsiteY110" fmla="*/ 1508651 h 6373368"/>
              <a:gd name="connsiteX111" fmla="*/ 106240 w 6404625"/>
              <a:gd name="connsiteY111" fmla="*/ 1421980 h 6373368"/>
              <a:gd name="connsiteX112" fmla="*/ 153769 w 6404625"/>
              <a:gd name="connsiteY112" fmla="*/ 1340903 h 6373368"/>
              <a:gd name="connsiteX113" fmla="*/ 204096 w 6404625"/>
              <a:gd name="connsiteY113" fmla="*/ 1257028 h 6373368"/>
              <a:gd name="connsiteX114" fmla="*/ 251625 w 6404625"/>
              <a:gd name="connsiteY114" fmla="*/ 1173153 h 6373368"/>
              <a:gd name="connsiteX115" fmla="*/ 293561 w 6404625"/>
              <a:gd name="connsiteY115" fmla="*/ 1089278 h 6373368"/>
              <a:gd name="connsiteX116" fmla="*/ 327111 w 6404625"/>
              <a:gd name="connsiteY116" fmla="*/ 1008199 h 6373368"/>
              <a:gd name="connsiteX117" fmla="*/ 349477 w 6404625"/>
              <a:gd name="connsiteY117" fmla="*/ 921528 h 6373368"/>
              <a:gd name="connsiteX118" fmla="*/ 360659 w 6404625"/>
              <a:gd name="connsiteY118" fmla="*/ 834859 h 6373368"/>
              <a:gd name="connsiteX119" fmla="*/ 360659 w 6404625"/>
              <a:gd name="connsiteY119" fmla="*/ 742599 h 6373368"/>
              <a:gd name="connsiteX120" fmla="*/ 355069 w 6404625"/>
              <a:gd name="connsiteY120" fmla="*/ 647539 h 6373368"/>
              <a:gd name="connsiteX121" fmla="*/ 343885 w 6404625"/>
              <a:gd name="connsiteY121" fmla="*/ 552482 h 6373368"/>
              <a:gd name="connsiteX122" fmla="*/ 329907 w 6404625"/>
              <a:gd name="connsiteY122" fmla="*/ 457425 h 6373368"/>
              <a:gd name="connsiteX123" fmla="*/ 318723 w 6404625"/>
              <a:gd name="connsiteY123" fmla="*/ 362366 h 6373368"/>
              <a:gd name="connsiteX124" fmla="*/ 310335 w 6404625"/>
              <a:gd name="connsiteY124" fmla="*/ 267309 h 6373368"/>
              <a:gd name="connsiteX125" fmla="*/ 313131 w 6404625"/>
              <a:gd name="connsiteY125" fmla="*/ 177842 h 6373368"/>
              <a:gd name="connsiteX126" fmla="*/ 324315 w 6404625"/>
              <a:gd name="connsiteY126" fmla="*/ 91173 h 6373368"/>
              <a:gd name="connsiteX127" fmla="*/ 349477 w 6404625"/>
              <a:gd name="connsiteY127" fmla="*/ 7296 h 637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6404625" h="6373368">
                <a:moveTo>
                  <a:pt x="353272" y="0"/>
                </a:moveTo>
                <a:lnTo>
                  <a:pt x="6404625" y="0"/>
                </a:lnTo>
                <a:lnTo>
                  <a:pt x="6404625" y="6008204"/>
                </a:lnTo>
                <a:lnTo>
                  <a:pt x="6374459" y="6023890"/>
                </a:lnTo>
                <a:lnTo>
                  <a:pt x="6290584" y="6049055"/>
                </a:lnTo>
                <a:lnTo>
                  <a:pt x="6203913" y="6060237"/>
                </a:lnTo>
                <a:lnTo>
                  <a:pt x="6114448" y="6063033"/>
                </a:lnTo>
                <a:lnTo>
                  <a:pt x="6019391" y="6054644"/>
                </a:lnTo>
                <a:lnTo>
                  <a:pt x="5924332" y="6043462"/>
                </a:lnTo>
                <a:lnTo>
                  <a:pt x="5829275" y="6029482"/>
                </a:lnTo>
                <a:lnTo>
                  <a:pt x="5734216" y="6018300"/>
                </a:lnTo>
                <a:lnTo>
                  <a:pt x="5639159" y="6012708"/>
                </a:lnTo>
                <a:lnTo>
                  <a:pt x="5546898" y="6012708"/>
                </a:lnTo>
                <a:lnTo>
                  <a:pt x="5460227" y="6023890"/>
                </a:lnTo>
                <a:lnTo>
                  <a:pt x="5370760" y="6046258"/>
                </a:lnTo>
                <a:lnTo>
                  <a:pt x="5289681" y="6079807"/>
                </a:lnTo>
                <a:lnTo>
                  <a:pt x="5205808" y="6124541"/>
                </a:lnTo>
                <a:lnTo>
                  <a:pt x="5121933" y="6169276"/>
                </a:lnTo>
                <a:lnTo>
                  <a:pt x="5038061" y="6219598"/>
                </a:lnTo>
                <a:lnTo>
                  <a:pt x="4956981" y="6267129"/>
                </a:lnTo>
                <a:lnTo>
                  <a:pt x="4870311" y="6309065"/>
                </a:lnTo>
                <a:lnTo>
                  <a:pt x="4786435" y="6342614"/>
                </a:lnTo>
                <a:lnTo>
                  <a:pt x="4699765" y="6364982"/>
                </a:lnTo>
                <a:lnTo>
                  <a:pt x="4610299" y="6373368"/>
                </a:lnTo>
                <a:lnTo>
                  <a:pt x="4520833" y="6364982"/>
                </a:lnTo>
                <a:lnTo>
                  <a:pt x="4434163" y="6342614"/>
                </a:lnTo>
                <a:lnTo>
                  <a:pt x="4350289" y="6309065"/>
                </a:lnTo>
                <a:lnTo>
                  <a:pt x="4263617" y="6267129"/>
                </a:lnTo>
                <a:lnTo>
                  <a:pt x="4182539" y="6219598"/>
                </a:lnTo>
                <a:lnTo>
                  <a:pt x="4098666" y="6169276"/>
                </a:lnTo>
                <a:lnTo>
                  <a:pt x="4014791" y="6124541"/>
                </a:lnTo>
                <a:lnTo>
                  <a:pt x="3930916" y="6079807"/>
                </a:lnTo>
                <a:lnTo>
                  <a:pt x="3847041" y="6046258"/>
                </a:lnTo>
                <a:lnTo>
                  <a:pt x="3760372" y="6023890"/>
                </a:lnTo>
                <a:lnTo>
                  <a:pt x="3673701" y="6012708"/>
                </a:lnTo>
                <a:lnTo>
                  <a:pt x="3581438" y="6012708"/>
                </a:lnTo>
                <a:lnTo>
                  <a:pt x="3486381" y="6018300"/>
                </a:lnTo>
                <a:lnTo>
                  <a:pt x="3391322" y="6029482"/>
                </a:lnTo>
                <a:lnTo>
                  <a:pt x="3296265" y="6043462"/>
                </a:lnTo>
                <a:lnTo>
                  <a:pt x="3201210" y="6054644"/>
                </a:lnTo>
                <a:lnTo>
                  <a:pt x="3106151" y="6063033"/>
                </a:lnTo>
                <a:lnTo>
                  <a:pt x="3016684" y="6060237"/>
                </a:lnTo>
                <a:lnTo>
                  <a:pt x="2930015" y="6049055"/>
                </a:lnTo>
                <a:lnTo>
                  <a:pt x="2846140" y="6023890"/>
                </a:lnTo>
                <a:lnTo>
                  <a:pt x="2776243" y="5987546"/>
                </a:lnTo>
                <a:lnTo>
                  <a:pt x="2709145" y="5940017"/>
                </a:lnTo>
                <a:lnTo>
                  <a:pt x="2650432" y="5884101"/>
                </a:lnTo>
                <a:lnTo>
                  <a:pt x="2591719" y="5819798"/>
                </a:lnTo>
                <a:lnTo>
                  <a:pt x="2538599" y="5752697"/>
                </a:lnTo>
                <a:lnTo>
                  <a:pt x="2485480" y="5682802"/>
                </a:lnTo>
                <a:lnTo>
                  <a:pt x="2432360" y="5612908"/>
                </a:lnTo>
                <a:lnTo>
                  <a:pt x="2379237" y="5545809"/>
                </a:lnTo>
                <a:lnTo>
                  <a:pt x="2323320" y="5481502"/>
                </a:lnTo>
                <a:lnTo>
                  <a:pt x="2259018" y="5425586"/>
                </a:lnTo>
                <a:lnTo>
                  <a:pt x="2197511" y="5375263"/>
                </a:lnTo>
                <a:lnTo>
                  <a:pt x="2127614" y="5336121"/>
                </a:lnTo>
                <a:lnTo>
                  <a:pt x="2052128" y="5302573"/>
                </a:lnTo>
                <a:lnTo>
                  <a:pt x="1971049" y="5274612"/>
                </a:lnTo>
                <a:lnTo>
                  <a:pt x="1887176" y="5249450"/>
                </a:lnTo>
                <a:lnTo>
                  <a:pt x="1803301" y="5227084"/>
                </a:lnTo>
                <a:lnTo>
                  <a:pt x="1716630" y="5204720"/>
                </a:lnTo>
                <a:lnTo>
                  <a:pt x="1635551" y="5179557"/>
                </a:lnTo>
                <a:lnTo>
                  <a:pt x="1554473" y="5151597"/>
                </a:lnTo>
                <a:lnTo>
                  <a:pt x="1478988" y="5118049"/>
                </a:lnTo>
                <a:lnTo>
                  <a:pt x="1411887" y="5076112"/>
                </a:lnTo>
                <a:lnTo>
                  <a:pt x="1350380" y="5025785"/>
                </a:lnTo>
                <a:lnTo>
                  <a:pt x="1300053" y="4964279"/>
                </a:lnTo>
                <a:lnTo>
                  <a:pt x="1258117" y="4897178"/>
                </a:lnTo>
                <a:lnTo>
                  <a:pt x="1224567" y="4821691"/>
                </a:lnTo>
                <a:lnTo>
                  <a:pt x="1196609" y="4740614"/>
                </a:lnTo>
                <a:lnTo>
                  <a:pt x="1171447" y="4659533"/>
                </a:lnTo>
                <a:lnTo>
                  <a:pt x="1149080" y="4572865"/>
                </a:lnTo>
                <a:lnTo>
                  <a:pt x="1126714" y="4488990"/>
                </a:lnTo>
                <a:lnTo>
                  <a:pt x="1101552" y="4405115"/>
                </a:lnTo>
                <a:lnTo>
                  <a:pt x="1073593" y="4324036"/>
                </a:lnTo>
                <a:lnTo>
                  <a:pt x="1040045" y="4248549"/>
                </a:lnTo>
                <a:lnTo>
                  <a:pt x="1000902" y="4178654"/>
                </a:lnTo>
                <a:lnTo>
                  <a:pt x="950576" y="4117146"/>
                </a:lnTo>
                <a:lnTo>
                  <a:pt x="894659" y="4052841"/>
                </a:lnTo>
                <a:lnTo>
                  <a:pt x="830356" y="3996926"/>
                </a:lnTo>
                <a:lnTo>
                  <a:pt x="760460" y="3943806"/>
                </a:lnTo>
                <a:lnTo>
                  <a:pt x="690567" y="3890685"/>
                </a:lnTo>
                <a:lnTo>
                  <a:pt x="620671" y="3837564"/>
                </a:lnTo>
                <a:lnTo>
                  <a:pt x="553571" y="3784444"/>
                </a:lnTo>
                <a:lnTo>
                  <a:pt x="489269" y="3725731"/>
                </a:lnTo>
                <a:lnTo>
                  <a:pt x="433350" y="3667021"/>
                </a:lnTo>
                <a:lnTo>
                  <a:pt x="385824" y="3599922"/>
                </a:lnTo>
                <a:lnTo>
                  <a:pt x="349477" y="3530025"/>
                </a:lnTo>
                <a:lnTo>
                  <a:pt x="324315" y="3446150"/>
                </a:lnTo>
                <a:lnTo>
                  <a:pt x="313131" y="3359479"/>
                </a:lnTo>
                <a:lnTo>
                  <a:pt x="310335" y="3270014"/>
                </a:lnTo>
                <a:lnTo>
                  <a:pt x="318723" y="3174955"/>
                </a:lnTo>
                <a:lnTo>
                  <a:pt x="329907" y="3079898"/>
                </a:lnTo>
                <a:lnTo>
                  <a:pt x="343885" y="2984841"/>
                </a:lnTo>
                <a:lnTo>
                  <a:pt x="355069" y="2889784"/>
                </a:lnTo>
                <a:lnTo>
                  <a:pt x="360659" y="2794725"/>
                </a:lnTo>
                <a:lnTo>
                  <a:pt x="360659" y="2702464"/>
                </a:lnTo>
                <a:lnTo>
                  <a:pt x="349477" y="2615793"/>
                </a:lnTo>
                <a:lnTo>
                  <a:pt x="327111" y="2529122"/>
                </a:lnTo>
                <a:lnTo>
                  <a:pt x="293561" y="2448045"/>
                </a:lnTo>
                <a:lnTo>
                  <a:pt x="251625" y="2364170"/>
                </a:lnTo>
                <a:lnTo>
                  <a:pt x="204096" y="2280295"/>
                </a:lnTo>
                <a:lnTo>
                  <a:pt x="153769" y="2196423"/>
                </a:lnTo>
                <a:lnTo>
                  <a:pt x="106240" y="2115344"/>
                </a:lnTo>
                <a:lnTo>
                  <a:pt x="64305" y="2028673"/>
                </a:lnTo>
                <a:lnTo>
                  <a:pt x="30754" y="1944798"/>
                </a:lnTo>
                <a:lnTo>
                  <a:pt x="8387" y="1858129"/>
                </a:lnTo>
                <a:lnTo>
                  <a:pt x="0" y="1768662"/>
                </a:lnTo>
                <a:lnTo>
                  <a:pt x="8387" y="1679195"/>
                </a:lnTo>
                <a:lnTo>
                  <a:pt x="30754" y="1592526"/>
                </a:lnTo>
                <a:lnTo>
                  <a:pt x="64305" y="1508651"/>
                </a:lnTo>
                <a:lnTo>
                  <a:pt x="106240" y="1421980"/>
                </a:lnTo>
                <a:lnTo>
                  <a:pt x="153769" y="1340903"/>
                </a:lnTo>
                <a:lnTo>
                  <a:pt x="204096" y="1257028"/>
                </a:lnTo>
                <a:lnTo>
                  <a:pt x="251625" y="1173153"/>
                </a:lnTo>
                <a:lnTo>
                  <a:pt x="293561" y="1089278"/>
                </a:lnTo>
                <a:lnTo>
                  <a:pt x="327111" y="1008199"/>
                </a:lnTo>
                <a:lnTo>
                  <a:pt x="349477" y="921528"/>
                </a:lnTo>
                <a:lnTo>
                  <a:pt x="360659" y="834859"/>
                </a:lnTo>
                <a:lnTo>
                  <a:pt x="360659" y="742599"/>
                </a:lnTo>
                <a:lnTo>
                  <a:pt x="355069" y="647539"/>
                </a:lnTo>
                <a:lnTo>
                  <a:pt x="343885" y="552482"/>
                </a:lnTo>
                <a:lnTo>
                  <a:pt x="329907" y="457425"/>
                </a:lnTo>
                <a:lnTo>
                  <a:pt x="318723" y="362366"/>
                </a:lnTo>
                <a:lnTo>
                  <a:pt x="310335" y="267309"/>
                </a:lnTo>
                <a:lnTo>
                  <a:pt x="313131" y="177842"/>
                </a:lnTo>
                <a:lnTo>
                  <a:pt x="324315" y="91173"/>
                </a:lnTo>
                <a:lnTo>
                  <a:pt x="349477" y="72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яблоко, еда, фрукт, стол&#10;&#10;Автоматически созданное описание">
            <a:extLst>
              <a:ext uri="{FF2B5EF4-FFF2-40B4-BE49-F238E27FC236}">
                <a16:creationId xmlns:a16="http://schemas.microsoft.com/office/drawing/2014/main" id="{9280F8B0-CED1-2B97-B2B4-981E90EE7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1"/>
          <a:stretch/>
        </p:blipFill>
        <p:spPr>
          <a:xfrm>
            <a:off x="6003221" y="10"/>
            <a:ext cx="6188779" cy="6157770"/>
          </a:xfrm>
          <a:custGeom>
            <a:avLst/>
            <a:gdLst/>
            <a:ahLst/>
            <a:cxnLst/>
            <a:rect l="l" t="t" r="r" b="b"/>
            <a:pathLst>
              <a:path w="6188779" h="6157780">
                <a:moveTo>
                  <a:pt x="384150" y="0"/>
                </a:moveTo>
                <a:lnTo>
                  <a:pt x="6188779" y="0"/>
                </a:lnTo>
                <a:lnTo>
                  <a:pt x="6188779" y="5757340"/>
                </a:lnTo>
                <a:lnTo>
                  <a:pt x="6142640" y="5790022"/>
                </a:lnTo>
                <a:lnTo>
                  <a:pt x="6076017" y="5824665"/>
                </a:lnTo>
                <a:lnTo>
                  <a:pt x="5996070" y="5848651"/>
                </a:lnTo>
                <a:lnTo>
                  <a:pt x="5913457" y="5859310"/>
                </a:lnTo>
                <a:lnTo>
                  <a:pt x="5828180" y="5861974"/>
                </a:lnTo>
                <a:lnTo>
                  <a:pt x="5737573" y="5853979"/>
                </a:lnTo>
                <a:lnTo>
                  <a:pt x="5646965" y="5843320"/>
                </a:lnTo>
                <a:lnTo>
                  <a:pt x="5556358" y="5829995"/>
                </a:lnTo>
                <a:lnTo>
                  <a:pt x="5465751" y="5819336"/>
                </a:lnTo>
                <a:lnTo>
                  <a:pt x="5375143" y="5814006"/>
                </a:lnTo>
                <a:lnTo>
                  <a:pt x="5287201" y="5814006"/>
                </a:lnTo>
                <a:lnTo>
                  <a:pt x="5204589" y="5824665"/>
                </a:lnTo>
                <a:lnTo>
                  <a:pt x="5119310" y="5845985"/>
                </a:lnTo>
                <a:lnTo>
                  <a:pt x="5042027" y="5877963"/>
                </a:lnTo>
                <a:lnTo>
                  <a:pt x="4962081" y="5920603"/>
                </a:lnTo>
                <a:lnTo>
                  <a:pt x="4882133" y="5963242"/>
                </a:lnTo>
                <a:lnTo>
                  <a:pt x="4802186" y="6011210"/>
                </a:lnTo>
                <a:lnTo>
                  <a:pt x="4724903" y="6056514"/>
                </a:lnTo>
                <a:lnTo>
                  <a:pt x="4642291" y="6096487"/>
                </a:lnTo>
                <a:lnTo>
                  <a:pt x="4562343" y="6128466"/>
                </a:lnTo>
                <a:lnTo>
                  <a:pt x="4479729" y="6149785"/>
                </a:lnTo>
                <a:lnTo>
                  <a:pt x="4394453" y="6157780"/>
                </a:lnTo>
                <a:lnTo>
                  <a:pt x="4309175" y="6149785"/>
                </a:lnTo>
                <a:lnTo>
                  <a:pt x="4226563" y="6128466"/>
                </a:lnTo>
                <a:lnTo>
                  <a:pt x="4146616" y="6096487"/>
                </a:lnTo>
                <a:lnTo>
                  <a:pt x="4064003" y="6056514"/>
                </a:lnTo>
                <a:lnTo>
                  <a:pt x="3986719" y="6011210"/>
                </a:lnTo>
                <a:lnTo>
                  <a:pt x="3906773" y="5963242"/>
                </a:lnTo>
                <a:lnTo>
                  <a:pt x="3826826" y="5920603"/>
                </a:lnTo>
                <a:lnTo>
                  <a:pt x="3746877" y="5877963"/>
                </a:lnTo>
                <a:lnTo>
                  <a:pt x="3666929" y="5845985"/>
                </a:lnTo>
                <a:lnTo>
                  <a:pt x="3584318" y="5824665"/>
                </a:lnTo>
                <a:lnTo>
                  <a:pt x="3501705" y="5814006"/>
                </a:lnTo>
                <a:lnTo>
                  <a:pt x="3413762" y="5814006"/>
                </a:lnTo>
                <a:lnTo>
                  <a:pt x="3323155" y="5819336"/>
                </a:lnTo>
                <a:lnTo>
                  <a:pt x="3232547" y="5829995"/>
                </a:lnTo>
                <a:lnTo>
                  <a:pt x="3141940" y="5843320"/>
                </a:lnTo>
                <a:lnTo>
                  <a:pt x="3051334" y="5853979"/>
                </a:lnTo>
                <a:lnTo>
                  <a:pt x="2960727" y="5861974"/>
                </a:lnTo>
                <a:lnTo>
                  <a:pt x="2875448" y="5859310"/>
                </a:lnTo>
                <a:lnTo>
                  <a:pt x="2792837" y="5848651"/>
                </a:lnTo>
                <a:lnTo>
                  <a:pt x="2712889" y="5824665"/>
                </a:lnTo>
                <a:lnTo>
                  <a:pt x="2646265" y="5790022"/>
                </a:lnTo>
                <a:lnTo>
                  <a:pt x="2582308" y="5744719"/>
                </a:lnTo>
                <a:lnTo>
                  <a:pt x="2526343" y="5691420"/>
                </a:lnTo>
                <a:lnTo>
                  <a:pt x="2470381" y="5630127"/>
                </a:lnTo>
                <a:lnTo>
                  <a:pt x="2419747" y="5566168"/>
                </a:lnTo>
                <a:lnTo>
                  <a:pt x="2369114" y="5499546"/>
                </a:lnTo>
                <a:lnTo>
                  <a:pt x="2318480" y="5432923"/>
                </a:lnTo>
                <a:lnTo>
                  <a:pt x="2267846" y="5368966"/>
                </a:lnTo>
                <a:lnTo>
                  <a:pt x="2214548" y="5307671"/>
                </a:lnTo>
                <a:lnTo>
                  <a:pt x="2153255" y="5254373"/>
                </a:lnTo>
                <a:lnTo>
                  <a:pt x="2094628" y="5206405"/>
                </a:lnTo>
                <a:lnTo>
                  <a:pt x="2028005" y="5169096"/>
                </a:lnTo>
                <a:lnTo>
                  <a:pt x="1956051" y="5137117"/>
                </a:lnTo>
                <a:lnTo>
                  <a:pt x="1878768" y="5110467"/>
                </a:lnTo>
                <a:lnTo>
                  <a:pt x="1798822" y="5086483"/>
                </a:lnTo>
                <a:lnTo>
                  <a:pt x="1718873" y="5065163"/>
                </a:lnTo>
                <a:lnTo>
                  <a:pt x="1636260" y="5043845"/>
                </a:lnTo>
                <a:lnTo>
                  <a:pt x="1558978" y="5019861"/>
                </a:lnTo>
                <a:lnTo>
                  <a:pt x="1481696" y="4993211"/>
                </a:lnTo>
                <a:lnTo>
                  <a:pt x="1409744" y="4961233"/>
                </a:lnTo>
                <a:lnTo>
                  <a:pt x="1345785" y="4921259"/>
                </a:lnTo>
                <a:lnTo>
                  <a:pt x="1287158" y="4873289"/>
                </a:lnTo>
                <a:lnTo>
                  <a:pt x="1239188" y="4814663"/>
                </a:lnTo>
                <a:lnTo>
                  <a:pt x="1199215" y="4750703"/>
                </a:lnTo>
                <a:lnTo>
                  <a:pt x="1167237" y="4678752"/>
                </a:lnTo>
                <a:lnTo>
                  <a:pt x="1140586" y="4601469"/>
                </a:lnTo>
                <a:lnTo>
                  <a:pt x="1116602" y="4524185"/>
                </a:lnTo>
                <a:lnTo>
                  <a:pt x="1095283" y="4441574"/>
                </a:lnTo>
                <a:lnTo>
                  <a:pt x="1073962" y="4361626"/>
                </a:lnTo>
                <a:lnTo>
                  <a:pt x="1049979" y="4281677"/>
                </a:lnTo>
                <a:lnTo>
                  <a:pt x="1023330" y="4204395"/>
                </a:lnTo>
                <a:lnTo>
                  <a:pt x="991351" y="4132443"/>
                </a:lnTo>
                <a:lnTo>
                  <a:pt x="954043" y="4065820"/>
                </a:lnTo>
                <a:lnTo>
                  <a:pt x="906073" y="4007191"/>
                </a:lnTo>
                <a:lnTo>
                  <a:pt x="852774" y="3945898"/>
                </a:lnTo>
                <a:lnTo>
                  <a:pt x="791482" y="3892600"/>
                </a:lnTo>
                <a:lnTo>
                  <a:pt x="724858" y="3841967"/>
                </a:lnTo>
                <a:lnTo>
                  <a:pt x="658236" y="3791333"/>
                </a:lnTo>
                <a:lnTo>
                  <a:pt x="591613" y="3740699"/>
                </a:lnTo>
                <a:lnTo>
                  <a:pt x="527656" y="3690067"/>
                </a:lnTo>
                <a:lnTo>
                  <a:pt x="466362" y="3634102"/>
                </a:lnTo>
                <a:lnTo>
                  <a:pt x="413063" y="3578140"/>
                </a:lnTo>
                <a:lnTo>
                  <a:pt x="367761" y="3514183"/>
                </a:lnTo>
                <a:lnTo>
                  <a:pt x="333116" y="3447559"/>
                </a:lnTo>
                <a:lnTo>
                  <a:pt x="309132" y="3367611"/>
                </a:lnTo>
                <a:lnTo>
                  <a:pt x="298471" y="3284998"/>
                </a:lnTo>
                <a:lnTo>
                  <a:pt x="295806" y="3199721"/>
                </a:lnTo>
                <a:lnTo>
                  <a:pt x="303802" y="3109114"/>
                </a:lnTo>
                <a:lnTo>
                  <a:pt x="314462" y="3018506"/>
                </a:lnTo>
                <a:lnTo>
                  <a:pt x="327785" y="2927901"/>
                </a:lnTo>
                <a:lnTo>
                  <a:pt x="338446" y="2837293"/>
                </a:lnTo>
                <a:lnTo>
                  <a:pt x="343774" y="2746686"/>
                </a:lnTo>
                <a:lnTo>
                  <a:pt x="343774" y="2658743"/>
                </a:lnTo>
                <a:lnTo>
                  <a:pt x="333116" y="2576130"/>
                </a:lnTo>
                <a:lnTo>
                  <a:pt x="311796" y="2493517"/>
                </a:lnTo>
                <a:lnTo>
                  <a:pt x="279817" y="2416237"/>
                </a:lnTo>
                <a:lnTo>
                  <a:pt x="239844" y="2336288"/>
                </a:lnTo>
                <a:lnTo>
                  <a:pt x="194541" y="2256340"/>
                </a:lnTo>
                <a:lnTo>
                  <a:pt x="146571" y="2176393"/>
                </a:lnTo>
                <a:lnTo>
                  <a:pt x="101267" y="2099111"/>
                </a:lnTo>
                <a:lnTo>
                  <a:pt x="61293" y="2016498"/>
                </a:lnTo>
                <a:lnTo>
                  <a:pt x="29315" y="1936550"/>
                </a:lnTo>
                <a:lnTo>
                  <a:pt x="7995" y="1853939"/>
                </a:lnTo>
                <a:lnTo>
                  <a:pt x="0" y="1768660"/>
                </a:lnTo>
                <a:lnTo>
                  <a:pt x="7995" y="1683383"/>
                </a:lnTo>
                <a:lnTo>
                  <a:pt x="29315" y="1600771"/>
                </a:lnTo>
                <a:lnTo>
                  <a:pt x="61293" y="1520824"/>
                </a:lnTo>
                <a:lnTo>
                  <a:pt x="101267" y="1438211"/>
                </a:lnTo>
                <a:lnTo>
                  <a:pt x="146571" y="1360929"/>
                </a:lnTo>
                <a:lnTo>
                  <a:pt x="194541" y="1280980"/>
                </a:lnTo>
                <a:lnTo>
                  <a:pt x="239844" y="1201034"/>
                </a:lnTo>
                <a:lnTo>
                  <a:pt x="279817" y="1121085"/>
                </a:lnTo>
                <a:lnTo>
                  <a:pt x="311796" y="1043803"/>
                </a:lnTo>
                <a:lnTo>
                  <a:pt x="333116" y="961190"/>
                </a:lnTo>
                <a:lnTo>
                  <a:pt x="343774" y="878578"/>
                </a:lnTo>
                <a:lnTo>
                  <a:pt x="343774" y="790636"/>
                </a:lnTo>
                <a:lnTo>
                  <a:pt x="338446" y="700029"/>
                </a:lnTo>
                <a:lnTo>
                  <a:pt x="327785" y="609422"/>
                </a:lnTo>
                <a:lnTo>
                  <a:pt x="314462" y="518814"/>
                </a:lnTo>
                <a:lnTo>
                  <a:pt x="303802" y="428207"/>
                </a:lnTo>
                <a:lnTo>
                  <a:pt x="295806" y="337599"/>
                </a:lnTo>
                <a:lnTo>
                  <a:pt x="298471" y="252322"/>
                </a:lnTo>
                <a:lnTo>
                  <a:pt x="309132" y="169710"/>
                </a:lnTo>
                <a:lnTo>
                  <a:pt x="333116" y="89761"/>
                </a:lnTo>
                <a:lnTo>
                  <a:pt x="367761" y="23140"/>
                </a:lnTo>
                <a:close/>
              </a:path>
            </a:pathLst>
          </a:custGeom>
          <a:ln w="203200">
            <a:noFill/>
          </a:ln>
        </p:spPr>
      </p:pic>
    </p:spTree>
    <p:extLst>
      <p:ext uri="{BB962C8B-B14F-4D97-AF65-F5344CB8AC3E}">
        <p14:creationId xmlns:p14="http://schemas.microsoft.com/office/powerpoint/2010/main" val="272887065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яблоко, красный, фрукт, гранат обыкновенный&#10;&#10;Автоматически созданное описание">
            <a:extLst>
              <a:ext uri="{FF2B5EF4-FFF2-40B4-BE49-F238E27FC236}">
                <a16:creationId xmlns:a16="http://schemas.microsoft.com/office/drawing/2014/main" id="{D3727F81-EF88-23F5-08B6-2B95B4863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" r="10371" b="829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91DCAD-8558-BCA8-9A06-9759B7665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ru-RU" sz="2800">
                <a:cs typeface="Calibri Light"/>
              </a:rPr>
              <a:t>Как долго живет яблоня.</a:t>
            </a:r>
            <a:endParaRPr lang="ru-RU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1207DF-A0A1-9F63-F707-DB0085449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300">
                <a:ea typeface="+mn-lt"/>
                <a:cs typeface="+mn-lt"/>
              </a:rPr>
              <a:t>Яблоня обладает рядом достоинств: высокая урожайность, неприхотливость к грунту, морозостойкость, не сложность в уходе. Благодаря этому она из наиболее востребованных плодовых деревьев, особенно в средней полосе России. Иногда ее жизнь переходит столетний порог. Такой долгожитель конечно же редкий экземпляр. Как правило, жизненный цикл яблони составляет 50-60 лет. Но не надо путать его с активным плодоношением. Он длится гораздо меньше. Конечно же, если правильно подобрать саженец, посадить и ухаживать за ним, дерево может приносить урожай 20-30 лет и больше.</a:t>
            </a:r>
            <a:endParaRPr lang="ru-RU" sz="1300"/>
          </a:p>
        </p:txBody>
      </p:sp>
    </p:spTree>
    <p:extLst>
      <p:ext uri="{BB962C8B-B14F-4D97-AF65-F5344CB8AC3E}">
        <p14:creationId xmlns:p14="http://schemas.microsoft.com/office/powerpoint/2010/main" val="242218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насекомое&#10;&#10;Автоматически созданное описание">
            <a:extLst>
              <a:ext uri="{FF2B5EF4-FFF2-40B4-BE49-F238E27FC236}">
                <a16:creationId xmlns:a16="http://schemas.microsoft.com/office/drawing/2014/main" id="{4CFD5465-1F8B-9FF9-E950-86F255C74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7" r="21625" b="5483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924E30-83F4-6F5D-AAE3-CEADDCA1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ru-RU" sz="2400">
                <a:cs typeface="Calibri Light"/>
              </a:rPr>
              <a:t>Какие вредители могут повредить корням яблони</a:t>
            </a:r>
            <a:endParaRPr lang="ru-RU" sz="24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3A8C14-EF49-B61E-B9FD-04DD2EE4E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600" b="1">
                <a:ea typeface="+mn-lt"/>
                <a:cs typeface="+mn-lt"/>
              </a:rPr>
              <a:t>Вредители</a:t>
            </a:r>
            <a:r>
              <a:rPr lang="ru-RU" sz="1600">
                <a:ea typeface="+mn-lt"/>
                <a:cs typeface="+mn-lt"/>
              </a:rPr>
              <a:t> </a:t>
            </a:r>
            <a:r>
              <a:rPr lang="ru-RU" sz="1600" b="1">
                <a:ea typeface="+mn-lt"/>
                <a:cs typeface="+mn-lt"/>
              </a:rPr>
              <a:t>корней</a:t>
            </a:r>
            <a:r>
              <a:rPr lang="ru-RU" sz="1600">
                <a:ea typeface="+mn-lt"/>
                <a:cs typeface="+mn-lt"/>
              </a:rPr>
              <a:t>. </a:t>
            </a:r>
            <a:r>
              <a:rPr lang="ru-RU" sz="1600" b="1">
                <a:ea typeface="+mn-lt"/>
                <a:cs typeface="+mn-lt"/>
              </a:rPr>
              <a:t>Корни</a:t>
            </a:r>
            <a:r>
              <a:rPr lang="ru-RU" sz="1600">
                <a:ea typeface="+mn-lt"/>
                <a:cs typeface="+mn-lt"/>
              </a:rPr>
              <a:t> плодовых культур </a:t>
            </a:r>
            <a:r>
              <a:rPr lang="ru-RU" sz="1600" b="1">
                <a:ea typeface="+mn-lt"/>
                <a:cs typeface="+mn-lt"/>
              </a:rPr>
              <a:t>повреждают</a:t>
            </a:r>
            <a:r>
              <a:rPr lang="ru-RU" sz="1600">
                <a:ea typeface="+mn-lt"/>
                <a:cs typeface="+mn-lt"/>
              </a:rPr>
              <a:t> Медведка обыкновенная, личинки жуков из семейства Пластинчатоусые (хрущи), некоторых видов Златок. Личинка Златки плодовой (фисташковой) </a:t>
            </a:r>
            <a:r>
              <a:rPr lang="ru-RU" sz="1600" b="1">
                <a:ea typeface="+mn-lt"/>
                <a:cs typeface="+mn-lt"/>
              </a:rPr>
              <a:t>повреждает</a:t>
            </a:r>
            <a:r>
              <a:rPr lang="ru-RU" sz="1600">
                <a:ea typeface="+mn-lt"/>
                <a:cs typeface="+mn-lt"/>
              </a:rPr>
              <a:t> </a:t>
            </a:r>
            <a:r>
              <a:rPr lang="ru-RU" sz="1600" b="1">
                <a:ea typeface="+mn-lt"/>
                <a:cs typeface="+mn-lt"/>
              </a:rPr>
              <a:t>корни</a:t>
            </a:r>
            <a:r>
              <a:rPr lang="ru-RU" sz="1600">
                <a:ea typeface="+mn-lt"/>
                <a:cs typeface="+mn-lt"/>
              </a:rPr>
              <a:t> косточковых плодовых растений (сливы, абрикосы, вишню, миндаль и другие). Плодовитость вида в северных районах 50 – 100 яиц, в южных до 1000.</a:t>
            </a:r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2532508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4545CA-55CD-A499-3AC7-BCE9E71C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ru-RU" sz="3800">
                <a:cs typeface="Calibri Light"/>
              </a:rPr>
              <a:t>Могут ли  яблоки  вызвать аллергию.</a:t>
            </a:r>
            <a:endParaRPr lang="ru-RU" sz="3800"/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0313AB-3C38-6F1A-43C0-C8B129BA7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1700" b="1">
                <a:ea typeface="+mn-lt"/>
                <a:cs typeface="+mn-lt"/>
              </a:rPr>
              <a:t>Аллергические</a:t>
            </a:r>
            <a:r>
              <a:rPr lang="ru-RU" sz="1700">
                <a:ea typeface="+mn-lt"/>
                <a:cs typeface="+mn-lt"/>
              </a:rPr>
              <a:t> </a:t>
            </a:r>
            <a:r>
              <a:rPr lang="ru-RU" sz="1700" b="1">
                <a:ea typeface="+mn-lt"/>
                <a:cs typeface="+mn-lt"/>
              </a:rPr>
              <a:t>реакции</a:t>
            </a:r>
            <a:r>
              <a:rPr lang="ru-RU" sz="1700">
                <a:ea typeface="+mn-lt"/>
                <a:cs typeface="+mn-lt"/>
              </a:rPr>
              <a:t> на употребление </a:t>
            </a:r>
            <a:r>
              <a:rPr lang="ru-RU" sz="1700" b="1">
                <a:ea typeface="+mn-lt"/>
                <a:cs typeface="+mn-lt"/>
              </a:rPr>
              <a:t>яблок</a:t>
            </a:r>
            <a:r>
              <a:rPr lang="ru-RU" sz="1700">
                <a:ea typeface="+mn-lt"/>
                <a:cs typeface="+mn-lt"/>
              </a:rPr>
              <a:t> могут возникать в любом возрасте, даже если человек много лет спокойно употреблял эти плоды без каких-либо реакций. Подобная </a:t>
            </a:r>
            <a:r>
              <a:rPr lang="ru-RU" sz="1700" b="1">
                <a:ea typeface="+mn-lt"/>
                <a:cs typeface="+mn-lt"/>
              </a:rPr>
              <a:t>аллергия</a:t>
            </a:r>
            <a:r>
              <a:rPr lang="ru-RU" sz="1700">
                <a:ea typeface="+mn-lt"/>
                <a:cs typeface="+mn-lt"/>
              </a:rPr>
              <a:t> часто возникает по типу перекрестной реакции. В </a:t>
            </a:r>
            <a:r>
              <a:rPr lang="ru-RU" sz="1700" b="1">
                <a:ea typeface="+mn-lt"/>
                <a:cs typeface="+mn-lt"/>
              </a:rPr>
              <a:t>яблоках</a:t>
            </a:r>
            <a:r>
              <a:rPr lang="ru-RU" sz="1700">
                <a:ea typeface="+mn-lt"/>
                <a:cs typeface="+mn-lt"/>
              </a:rPr>
              <a:t> содержатся белковые соединения, по химической структуре похожие на </a:t>
            </a:r>
            <a:r>
              <a:rPr lang="ru-RU" sz="1700" b="1">
                <a:ea typeface="+mn-lt"/>
                <a:cs typeface="+mn-lt"/>
              </a:rPr>
              <a:t>аллергены</a:t>
            </a:r>
            <a:r>
              <a:rPr lang="ru-RU" sz="1700">
                <a:ea typeface="+mn-lt"/>
                <a:cs typeface="+mn-lt"/>
              </a:rPr>
              <a:t> березы, полыни, арахиса, фундука и сельдерея.</a:t>
            </a:r>
          </a:p>
        </p:txBody>
      </p:sp>
      <p:pic>
        <p:nvPicPr>
          <p:cNvPr id="4" name="Рисунок 4" descr="Изображение выглядит как человек, стена, внутренний, глаза&#10;&#10;Автоматически созданное описание">
            <a:extLst>
              <a:ext uri="{FF2B5EF4-FFF2-40B4-BE49-F238E27FC236}">
                <a16:creationId xmlns:a16="http://schemas.microsoft.com/office/drawing/2014/main" id="{CEDFDEDD-3B77-F029-2301-3902BDCD4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65" r="16488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506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206954-7429-9B14-682C-6B29BAB1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ru-RU" dirty="0">
                <a:cs typeface="Calibri Light"/>
              </a:rPr>
              <a:t>От чего зависит цвет яблок.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601BAA-408C-A38E-6E80-9C3250CC8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2000" b="1">
                <a:ea typeface="+mn-lt"/>
                <a:cs typeface="+mn-lt"/>
              </a:rPr>
              <a:t>Цвет</a:t>
            </a:r>
            <a:r>
              <a:rPr lang="ru-RU" sz="2000">
                <a:ea typeface="+mn-lt"/>
                <a:cs typeface="+mn-lt"/>
              </a:rPr>
              <a:t> </a:t>
            </a:r>
            <a:r>
              <a:rPr lang="ru-RU" sz="2000" b="1">
                <a:ea typeface="+mn-lt"/>
                <a:cs typeface="+mn-lt"/>
              </a:rPr>
              <a:t>яблок</a:t>
            </a:r>
            <a:r>
              <a:rPr lang="ru-RU" sz="2000">
                <a:ea typeface="+mn-lt"/>
                <a:cs typeface="+mn-lt"/>
              </a:rPr>
              <a:t> напрямую </a:t>
            </a:r>
            <a:r>
              <a:rPr lang="ru-RU" sz="2000" b="1">
                <a:ea typeface="+mn-lt"/>
                <a:cs typeface="+mn-lt"/>
              </a:rPr>
              <a:t>зависит</a:t>
            </a:r>
            <a:r>
              <a:rPr lang="ru-RU" sz="2000">
                <a:ea typeface="+mn-lt"/>
                <a:cs typeface="+mn-lt"/>
              </a:rPr>
              <a:t> от сорта. Если разновидность фрукта подразумевает желтую окраску кожицы, то красным он никогда не будет. Степень зрелости </a:t>
            </a:r>
            <a:r>
              <a:rPr lang="ru-RU" sz="2000" b="1">
                <a:ea typeface="+mn-lt"/>
                <a:cs typeface="+mn-lt"/>
              </a:rPr>
              <a:t>яблока</a:t>
            </a:r>
            <a:r>
              <a:rPr lang="ru-RU" sz="2000">
                <a:ea typeface="+mn-lt"/>
                <a:cs typeface="+mn-lt"/>
              </a:rPr>
              <a:t> можно определить без пробы, зная особенности определенного сорта. Аналогичным способом выявляются и вкусовые качества.</a:t>
            </a:r>
            <a:endParaRPr lang="ru-RU" sz="2000">
              <a:cs typeface="Calibri" panose="020F0502020204030204"/>
            </a:endParaRPr>
          </a:p>
          <a:p>
            <a:br>
              <a:rPr lang="en-US" sz="2000"/>
            </a:br>
            <a:endParaRPr lang="en-US" sz="2000"/>
          </a:p>
          <a:p>
            <a:endParaRPr lang="ru-RU" sz="2000">
              <a:cs typeface="Calibri"/>
            </a:endParaRPr>
          </a:p>
        </p:txBody>
      </p:sp>
      <p:pic>
        <p:nvPicPr>
          <p:cNvPr id="4" name="Рисунок 4" descr="Изображение выглядит как яблоко, зеленый, трава, фрукт&#10;&#10;Автоматически созданное описание">
            <a:extLst>
              <a:ext uri="{FF2B5EF4-FFF2-40B4-BE49-F238E27FC236}">
                <a16:creationId xmlns:a16="http://schemas.microsoft.com/office/drawing/2014/main" id="{2F3644D4-F5FD-E2CD-B710-6503D8103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1" r="1104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266204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растение, цветок&#10;&#10;Автоматически созданное описание">
            <a:extLst>
              <a:ext uri="{FF2B5EF4-FFF2-40B4-BE49-F238E27FC236}">
                <a16:creationId xmlns:a16="http://schemas.microsoft.com/office/drawing/2014/main" id="{596B0811-CD3F-29D8-D474-4C00CBE68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8" r="1" b="10183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8AA853-8FF6-D10C-6AA8-35F02814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>
            <a:normAutofit/>
          </a:bodyPr>
          <a:lstStyle/>
          <a:p>
            <a:r>
              <a:rPr lang="ru-RU" sz="3700">
                <a:solidFill>
                  <a:schemeClr val="bg1"/>
                </a:solidFill>
                <a:cs typeface="Calibri Light"/>
              </a:rPr>
              <a:t>Какие насекомые опыляют яблони.</a:t>
            </a:r>
            <a:endParaRPr lang="ru-RU" sz="37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B40F15-3452-9F4A-3EAF-A6A63DA5E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379979"/>
            <a:ext cx="3874685" cy="31863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1800">
                <a:solidFill>
                  <a:schemeClr val="bg1"/>
                </a:solidFill>
                <a:ea typeface="+mn-lt"/>
                <a:cs typeface="+mn-lt"/>
              </a:rPr>
              <a:t>Медоносные пчелы не единственные </a:t>
            </a:r>
            <a:r>
              <a:rPr lang="ru-RU" sz="1800" b="1">
                <a:solidFill>
                  <a:schemeClr val="bg1"/>
                </a:solidFill>
                <a:ea typeface="+mn-lt"/>
                <a:cs typeface="+mn-lt"/>
              </a:rPr>
              <a:t>опылители</a:t>
            </a:r>
            <a:r>
              <a:rPr lang="ru-RU" sz="1800">
                <a:solidFill>
                  <a:schemeClr val="bg1"/>
                </a:solidFill>
                <a:ea typeface="+mn-lt"/>
                <a:cs typeface="+mn-lt"/>
              </a:rPr>
              <a:t> цветов </a:t>
            </a:r>
            <a:r>
              <a:rPr lang="ru-RU" sz="1800" b="1">
                <a:solidFill>
                  <a:schemeClr val="bg1"/>
                </a:solidFill>
                <a:ea typeface="+mn-lt"/>
                <a:cs typeface="+mn-lt"/>
              </a:rPr>
              <a:t>яблони</a:t>
            </a:r>
            <a:r>
              <a:rPr lang="ru-RU" sz="1800">
                <a:solidFill>
                  <a:schemeClr val="bg1"/>
                </a:solidFill>
                <a:ea typeface="+mn-lt"/>
                <a:cs typeface="+mn-lt"/>
              </a:rPr>
              <a:t>. Помимо них есть и другие </a:t>
            </a:r>
            <a:r>
              <a:rPr lang="ru-RU" sz="1800" b="1">
                <a:solidFill>
                  <a:schemeClr val="bg1"/>
                </a:solidFill>
                <a:ea typeface="+mn-lt"/>
                <a:cs typeface="+mn-lt"/>
              </a:rPr>
              <a:t>насекомые</a:t>
            </a:r>
            <a:r>
              <a:rPr lang="ru-RU" sz="1800">
                <a:solidFill>
                  <a:schemeClr val="bg1"/>
                </a:solidFill>
                <a:ea typeface="+mn-lt"/>
                <a:cs typeface="+mn-lt"/>
              </a:rPr>
              <a:t>-</a:t>
            </a:r>
            <a:r>
              <a:rPr lang="ru-RU" sz="1800" b="1">
                <a:solidFill>
                  <a:schemeClr val="bg1"/>
                </a:solidFill>
                <a:ea typeface="+mn-lt"/>
                <a:cs typeface="+mn-lt"/>
              </a:rPr>
              <a:t>опылители</a:t>
            </a:r>
            <a:r>
              <a:rPr lang="ru-RU" sz="1800">
                <a:solidFill>
                  <a:schemeClr val="bg1"/>
                </a:solidFill>
                <a:ea typeface="+mn-lt"/>
                <a:cs typeface="+mn-lt"/>
              </a:rPr>
              <a:t>: шмели, галиктиды, пчелы-шерстобиты и многие другие виды. Согласно новому исследованию Корнеллского университета, чем больше </a:t>
            </a:r>
            <a:r>
              <a:rPr lang="ru-RU" sz="1800" b="1">
                <a:solidFill>
                  <a:schemeClr val="bg1"/>
                </a:solidFill>
                <a:ea typeface="+mn-lt"/>
                <a:cs typeface="+mn-lt"/>
              </a:rPr>
              <a:t>насекомых</a:t>
            </a:r>
            <a:r>
              <a:rPr lang="ru-RU" sz="1800">
                <a:solidFill>
                  <a:schemeClr val="bg1"/>
                </a:solidFill>
                <a:ea typeface="+mn-lt"/>
                <a:cs typeface="+mn-lt"/>
              </a:rPr>
              <a:t> работают с </a:t>
            </a:r>
            <a:r>
              <a:rPr lang="ru-RU" sz="1800" b="1">
                <a:solidFill>
                  <a:schemeClr val="bg1"/>
                </a:solidFill>
                <a:ea typeface="+mn-lt"/>
                <a:cs typeface="+mn-lt"/>
              </a:rPr>
              <a:t>яблоней</a:t>
            </a:r>
            <a:r>
              <a:rPr lang="ru-RU" sz="1800">
                <a:solidFill>
                  <a:schemeClr val="bg1"/>
                </a:solidFill>
                <a:ea typeface="+mn-lt"/>
                <a:cs typeface="+mn-lt"/>
              </a:rPr>
              <a:t>, тем лучше это отражается на качестве урожая</a:t>
            </a:r>
            <a:endParaRPr lang="ru-RU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24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6" descr="Изображение выглядит как земля, фрукт, яблоко, закрыть&#10;&#10;Автоматически созданное описание">
            <a:extLst>
              <a:ext uri="{FF2B5EF4-FFF2-40B4-BE49-F238E27FC236}">
                <a16:creationId xmlns:a16="http://schemas.microsoft.com/office/drawing/2014/main" id="{406BD366-4A8E-371D-534E-D56FC95C3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03" r="22538"/>
          <a:stretch/>
        </p:blipFill>
        <p:spPr>
          <a:xfrm>
            <a:off x="6185051" y="10"/>
            <a:ext cx="5997632" cy="6857990"/>
          </a:xfrm>
          <a:custGeom>
            <a:avLst/>
            <a:gdLst/>
            <a:ahLst/>
            <a:cxnLst/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5" name="Рисунок 5" descr="Изображение выглядит как зеленый, фрукт, внутренний, яблоко&#10;&#10;Автоматически созданное описание">
            <a:extLst>
              <a:ext uri="{FF2B5EF4-FFF2-40B4-BE49-F238E27FC236}">
                <a16:creationId xmlns:a16="http://schemas.microsoft.com/office/drawing/2014/main" id="{B3A24425-EA18-D9BC-8A69-77ED86C176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3" r="209"/>
          <a:stretch/>
        </p:blipFill>
        <p:spPr>
          <a:xfrm>
            <a:off x="-1" y="10"/>
            <a:ext cx="9141744" cy="6857990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0C2E1E-9C7D-A76E-EDD0-939B93143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4" y="2166721"/>
            <a:ext cx="3886199" cy="915035"/>
          </a:xfrm>
        </p:spPr>
        <p:txBody>
          <a:bodyPr>
            <a:normAutofit/>
          </a:bodyPr>
          <a:lstStyle/>
          <a:p>
            <a:r>
              <a:rPr lang="ru-RU" sz="2800">
                <a:cs typeface="Calibri Light"/>
              </a:rPr>
              <a:t>СПАСИБО ЗА ВНИМАНИЕ!</a:t>
            </a:r>
          </a:p>
        </p:txBody>
      </p:sp>
      <p:pic>
        <p:nvPicPr>
          <p:cNvPr id="4" name="Рисунок 4" descr="Изображение выглядит как земля, фрукт, яблоко, закрыть&#10;&#10;Автоматически созданное описание">
            <a:extLst>
              <a:ext uri="{FF2B5EF4-FFF2-40B4-BE49-F238E27FC236}">
                <a16:creationId xmlns:a16="http://schemas.microsoft.com/office/drawing/2014/main" id="{4779FF8D-50EB-5241-E471-5CA945EC1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V="1">
            <a:off x="6050650" y="7479114"/>
            <a:ext cx="90701" cy="56688"/>
          </a:xfrm>
        </p:spPr>
      </p:pic>
    </p:spTree>
    <p:extLst>
      <p:ext uri="{BB962C8B-B14F-4D97-AF65-F5344CB8AC3E}">
        <p14:creationId xmlns:p14="http://schemas.microsoft.com/office/powerpoint/2010/main" val="3611420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Тема Office</vt:lpstr>
      <vt:lpstr>Что такое яблоко</vt:lpstr>
      <vt:lpstr>Сколько может храниться яблоко.</vt:lpstr>
      <vt:lpstr>Какие витамины есть в яблоке</vt:lpstr>
      <vt:lpstr>Как долго живет яблоня.</vt:lpstr>
      <vt:lpstr>Какие вредители могут повредить корням яблони</vt:lpstr>
      <vt:lpstr>Могут ли  яблоки  вызвать аллергию.</vt:lpstr>
      <vt:lpstr>От чего зависит цвет яблок.</vt:lpstr>
      <vt:lpstr>Какие насекомые опыляют яблони.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163</cp:revision>
  <dcterms:created xsi:type="dcterms:W3CDTF">2022-10-01T07:27:46Z</dcterms:created>
  <dcterms:modified xsi:type="dcterms:W3CDTF">2022-10-01T09:03:14Z</dcterms:modified>
</cp:coreProperties>
</file>